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slideshow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legacyDocTextInfo.bin" ContentType="application/vnd.ms-office.legacyDocTextInfo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Default Extension="bin" ContentType="application/vnd.ms-office.legacyDiagramText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0" r:id="rId1"/>
  </p:sldMasterIdLst>
  <p:sldIdLst>
    <p:sldId id="256" r:id="rId2"/>
    <p:sldId id="257" r:id="rId3"/>
    <p:sldId id="276" r:id="rId4"/>
    <p:sldId id="277" r:id="rId5"/>
    <p:sldId id="278" r:id="rId6"/>
    <p:sldId id="281" r:id="rId7"/>
    <p:sldId id="279" r:id="rId8"/>
    <p:sldId id="282" r:id="rId9"/>
    <p:sldId id="283" r:id="rId10"/>
    <p:sldId id="284" r:id="rId11"/>
    <p:sldId id="286" r:id="rId12"/>
    <p:sldId id="285" r:id="rId13"/>
    <p:sldId id="258" r:id="rId14"/>
    <p:sldId id="280" r:id="rId15"/>
    <p:sldId id="268" r:id="rId16"/>
    <p:sldId id="273" r:id="rId17"/>
    <p:sldId id="271" r:id="rId18"/>
    <p:sldId id="272" r:id="rId19"/>
    <p:sldId id="274" r:id="rId20"/>
    <p:sldId id="259" r:id="rId21"/>
    <p:sldId id="261" r:id="rId22"/>
    <p:sldId id="275" r:id="rId23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090" autoAdjust="0"/>
  </p:normalViewPr>
  <p:slideViewPr>
    <p:cSldViewPr>
      <p:cViewPr varScale="1">
        <p:scale>
          <a:sx n="65" d="100"/>
          <a:sy n="65" d="100"/>
        </p:scale>
        <p:origin x="-462" y="-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microsoft.com/office/2006/relationships/legacyDocTextInfo" Target="legacyDocTextInfo.bin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3" Type="http://schemas.microsoft.com/office/2006/relationships/legacyDiagramText" Target="legacyDiagramText3.bin"/><Relationship Id="rId2" Type="http://schemas.microsoft.com/office/2006/relationships/legacyDiagramText" Target="legacyDiagramText2.bin"/><Relationship Id="rId1" Type="http://schemas.microsoft.com/office/2006/relationships/legacyDiagramText" Target="legacyDiagramText1.bin"/><Relationship Id="rId4" Type="http://schemas.microsoft.com/office/2006/relationships/legacyDiagramText" Target="legacyDiagramText4.bin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pPr>
              <a:defRPr/>
            </a:pPr>
            <a:fld id="{D8E17BD2-603F-4ACE-B6B3-5E49D1C0F46D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21" name="Прямоугольник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Прямоугольник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Прямоугольник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Прямоугольник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F6BD19F-4931-41A8-A6BF-A415B3406BAC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7A31A7B-464F-43C1-BC53-923732BB9941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Равнобедренный треугольник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dgm">
  <p:cSld name="Заголовок, схема или организационная диаграмм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SmartArt 2"/>
          <p:cNvSpPr>
            <a:spLocks noGrp="1"/>
          </p:cNvSpPr>
          <p:nvPr>
            <p:ph type="dgm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ru-RU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5E5E08-E760-4FB0-B159-56E47A5FB5A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3F9C3F0-C6DF-4158-BCD0-912FE05A6A6C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pPr>
              <a:defRPr/>
            </a:pPr>
            <a:fld id="{F3F9F8B7-B89C-4129-9CF1-6AB9E805C5A6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A75999F-F146-4C5E-BD39-9824325FEE0E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78BBC30-7425-4170-AF72-0BA577E216C5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7D89F3B-57A0-43B3-9B57-AF58149FA95E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6" name="Равнобедренный треугольник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BE87F02-2E2A-423E-AF15-DB0AAD0BA967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5" name="Прямая соединительная линия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Равнобедренный треугольник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6F2799A-8D56-47F2-BE00-7705121DED14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Равнобедренный треугольник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Содержимое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A46A71D-7A8B-4E19-87BB-A920898C7E2E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Равнобедренный треугольник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1686F7F3-F484-493C-AE5A-35375B309735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28" name="Прямая соединительная линия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Прямая соединительная линия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Равнобедренный треугольник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1" r:id="rId1"/>
    <p:sldLayoutId id="2147483702" r:id="rId2"/>
    <p:sldLayoutId id="2147483703" r:id="rId3"/>
    <p:sldLayoutId id="2147483704" r:id="rId4"/>
    <p:sldLayoutId id="2147483705" r:id="rId5"/>
    <p:sldLayoutId id="2147483706" r:id="rId6"/>
    <p:sldLayoutId id="2147483707" r:id="rId7"/>
    <p:sldLayoutId id="2147483708" r:id="rId8"/>
    <p:sldLayoutId id="2147483709" r:id="rId9"/>
    <p:sldLayoutId id="2147483710" r:id="rId10"/>
    <p:sldLayoutId id="2147483711" r:id="rId11"/>
    <p:sldLayoutId id="2147483712" r:id="rId12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s://marinakurvits.com/kak_organizovat_distancionnoe_obuchenie/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hyperlink" Target="https://ufa.kp.ru/go/https:/resh.edu.ru/" TargetMode="External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ru-RU" sz="4800" smtClean="0"/>
              <a:t>Технологии дистанционного обучения</a:t>
            </a:r>
          </a:p>
        </p:txBody>
      </p:sp>
      <p:pic>
        <p:nvPicPr>
          <p:cNvPr id="3075" name="Picture 5" descr="rem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19800" y="533400"/>
            <a:ext cx="2400300" cy="2647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dirty="0" smtClean="0"/>
              <a:t>Школьникам предлагаются интерактивные курсы по основным предметам и подготовке к проверочным работам, а учителям и родителям – тематические </a:t>
            </a:r>
            <a:r>
              <a:rPr lang="ru-RU" dirty="0" err="1" smtClean="0"/>
              <a:t>вебинары</a:t>
            </a:r>
            <a:r>
              <a:rPr lang="ru-RU" dirty="0" smtClean="0"/>
              <a:t> по дистанционному обучению. Методика платформы помогает отрабатывать ошибки учеников, выстраивает их индивидуальную образовательную траекторию, отображает прогресс учеников в личном кабинете. Также в личных кабинетах пользователей создан внутренний чат, где учителя, ученики и родители могут обсуждать задания и свои успехи. Платформой пользуются 220 тысяч учителей и 3,6 миллиона школьников.</a:t>
            </a:r>
          </a:p>
          <a:p>
            <a:endParaRPr lang="ru-RU" dirty="0"/>
          </a:p>
        </p:txBody>
      </p:sp>
      <p:pic>
        <p:nvPicPr>
          <p:cNvPr id="48130" name="Picture 2" descr="C:\Users\User\Desktop\unnamed.png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" y="2057400"/>
            <a:ext cx="4041775" cy="269332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 smtClean="0"/>
              <a:t>Платформа новой школы Сбербанка;</a:t>
            </a:r>
          </a:p>
          <a:p>
            <a:r>
              <a:rPr lang="ru-RU" dirty="0" err="1" smtClean="0"/>
              <a:t>Онлайн-школа</a:t>
            </a:r>
            <a:r>
              <a:rPr lang="ru-RU" dirty="0" smtClean="0"/>
              <a:t> </a:t>
            </a:r>
            <a:r>
              <a:rPr lang="ru-RU" dirty="0" err="1" smtClean="0"/>
              <a:t>Фоксфорд</a:t>
            </a:r>
            <a:r>
              <a:rPr lang="ru-RU" dirty="0" smtClean="0"/>
              <a:t>;</a:t>
            </a:r>
          </a:p>
          <a:p>
            <a:r>
              <a:rPr lang="ru-RU" dirty="0" err="1" smtClean="0"/>
              <a:t>Видеопортал</a:t>
            </a:r>
            <a:r>
              <a:rPr lang="ru-RU" dirty="0" smtClean="0"/>
              <a:t> </a:t>
            </a:r>
            <a:r>
              <a:rPr lang="en-US" dirty="0" smtClean="0"/>
              <a:t>INTERNETUROK.ru</a:t>
            </a:r>
            <a:r>
              <a:rPr lang="ru-RU" dirty="0" smtClean="0"/>
              <a:t>;</a:t>
            </a:r>
          </a:p>
          <a:p>
            <a:r>
              <a:rPr lang="ru-RU" dirty="0" err="1" smtClean="0"/>
              <a:t>Онлайн-школа</a:t>
            </a:r>
            <a:r>
              <a:rPr lang="ru-RU" dirty="0" smtClean="0"/>
              <a:t> английского языка </a:t>
            </a:r>
            <a:r>
              <a:rPr lang="en-US" dirty="0" smtClean="0"/>
              <a:t>SKYENG</a:t>
            </a:r>
            <a:r>
              <a:rPr lang="ru-RU" dirty="0" smtClean="0"/>
              <a:t>;</a:t>
            </a:r>
          </a:p>
          <a:p>
            <a:r>
              <a:rPr lang="ru-RU" dirty="0" err="1" smtClean="0"/>
              <a:t>Онлайн-платформа</a:t>
            </a:r>
            <a:r>
              <a:rPr lang="ru-RU" dirty="0" smtClean="0"/>
              <a:t> «МОИ ДОСТИЖЕНИЯ»;</a:t>
            </a:r>
          </a:p>
          <a:p>
            <a:r>
              <a:rPr lang="ru-RU" dirty="0" smtClean="0"/>
              <a:t>Платформа «ОЛИМПИУМ»;</a:t>
            </a:r>
          </a:p>
          <a:p>
            <a:r>
              <a:rPr lang="ru-RU" dirty="0" smtClean="0"/>
              <a:t>Телеканал </a:t>
            </a:r>
            <a:r>
              <a:rPr lang="en-US" dirty="0" smtClean="0"/>
              <a:t>MOSOBR.TV</a:t>
            </a:r>
            <a:r>
              <a:rPr lang="ru-RU" dirty="0" smtClean="0"/>
              <a:t>;</a:t>
            </a:r>
          </a:p>
          <a:p>
            <a:r>
              <a:rPr lang="ru-RU" dirty="0" smtClean="0"/>
              <a:t>Портал «БИЛЕТ В БУДУЩЕЕ»;</a:t>
            </a:r>
          </a:p>
          <a:p>
            <a:r>
              <a:rPr lang="ru-RU" dirty="0" err="1" smtClean="0"/>
              <a:t>Соцсеть</a:t>
            </a:r>
            <a:r>
              <a:rPr lang="ru-RU" dirty="0" smtClean="0"/>
              <a:t> «ВКОНТАКТЕ»;</a:t>
            </a:r>
          </a:p>
          <a:p>
            <a:r>
              <a:rPr lang="ru-RU" dirty="0" smtClean="0"/>
              <a:t>«ПРОСВЕЩЕНИЕ»- ДОСТУП.</a:t>
            </a:r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524000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Как организовать дистанционное обучение. План действия для учителя</a:t>
            </a:r>
            <a:r>
              <a:rPr lang="ru-RU" b="1" dirty="0" smtClean="0"/>
              <a:t/>
            </a:r>
            <a:br>
              <a:rPr lang="ru-RU" b="1" dirty="0" smtClean="0"/>
            </a:br>
            <a:endParaRPr lang="ru-RU" dirty="0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20000"/>
          </a:bodyPr>
          <a:lstStyle/>
          <a:p>
            <a:pPr fontAlgn="base"/>
            <a:r>
              <a:rPr lang="ru-RU" dirty="0" smtClean="0"/>
              <a:t> </a:t>
            </a:r>
          </a:p>
          <a:p>
            <a:pPr fontAlgn="base"/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hlinkClick r:id="rId2"/>
              </a:rPr>
              <a:t>Определите, как будете проводить дистанционное обучение</a:t>
            </a:r>
            <a:endParaRPr lang="ru-RU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fontAlgn="base"/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hlinkClick r:id="rId2"/>
              </a:rPr>
              <a:t>Спланируйте работу</a:t>
            </a:r>
            <a:endParaRPr lang="ru-RU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fontAlgn="base"/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hlinkClick r:id="rId2"/>
              </a:rPr>
              <a:t>Определите, как будете связываться с учениками</a:t>
            </a:r>
            <a:endParaRPr lang="ru-RU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fontAlgn="base"/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hlinkClick r:id="rId2"/>
              </a:rPr>
              <a:t>Начните создавать учебные материалы</a:t>
            </a:r>
            <a:endParaRPr lang="ru-RU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fontAlgn="base"/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hlinkClick r:id="rId2"/>
              </a:rPr>
              <a:t>Учтите вызовы, с которыми можем столкнуться</a:t>
            </a:r>
            <a:endParaRPr lang="ru-RU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fontAlgn="base"/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hlinkClick r:id="rId2"/>
              </a:rPr>
              <a:t>Старайтесь избежать этих ошибок</a:t>
            </a:r>
            <a:endParaRPr lang="ru-RU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fontAlgn="base"/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hlinkClick r:id="rId2"/>
              </a:rPr>
              <a:t>Определите, какие цифровые сервисы будете </a:t>
            </a:r>
            <a:r>
              <a:rPr lang="ru-RU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hlinkClick r:id="rId2"/>
              </a:rPr>
              <a:t>использоватьОнлайн-встречи</a:t>
            </a: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hlinkClick r:id="rId2"/>
              </a:rPr>
              <a:t> с учениками</a:t>
            </a:r>
            <a:endParaRPr lang="ru-RU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fontAlgn="base"/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hlinkClick r:id="rId2"/>
              </a:rPr>
              <a:t>Передача учебного содержания</a:t>
            </a:r>
            <a:endParaRPr lang="ru-RU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fontAlgn="base"/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hlinkClick r:id="rId2"/>
              </a:rPr>
              <a:t>Тесты для самопроверки</a:t>
            </a:r>
            <a:endParaRPr lang="ru-RU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fontAlgn="base"/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hlinkClick r:id="rId2"/>
              </a:rPr>
              <a:t>Мониторинг</a:t>
            </a:r>
            <a:endParaRPr lang="ru-RU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fontAlgn="base"/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hlinkClick r:id="rId2"/>
              </a:rPr>
              <a:t>Обратная связь</a:t>
            </a:r>
            <a:endParaRPr lang="ru-RU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fontAlgn="base"/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hlinkClick r:id="rId2"/>
              </a:rPr>
              <a:t>Платформы для обучения</a:t>
            </a:r>
            <a:endParaRPr lang="ru-RU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1524000"/>
            <a:ext cx="8229600" cy="1524000"/>
          </a:xfrm>
        </p:spPr>
        <p:txBody>
          <a:bodyPr/>
          <a:lstStyle/>
          <a:p>
            <a:r>
              <a:rPr lang="ru-RU" b="1" dirty="0" smtClean="0"/>
              <a:t>Пусть дистанционное обучение будет плодотворным!</a:t>
            </a:r>
            <a:endParaRPr lang="ru-RU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z="2800" b="1" smtClean="0"/>
              <a:t/>
            </a:r>
            <a:br>
              <a:rPr lang="ru-RU" sz="2800" b="1" smtClean="0"/>
            </a:br>
            <a:endParaRPr lang="ru-RU" sz="2800" b="1" smtClean="0"/>
          </a:p>
        </p:txBody>
      </p:sp>
      <p:sp>
        <p:nvSpPr>
          <p:cNvPr id="9219" name="Rectangle 16"/>
          <p:cNvSpPr>
            <a:spLocks noChangeArrowheads="1"/>
          </p:cNvSpPr>
          <p:nvPr/>
        </p:nvSpPr>
        <p:spPr bwMode="auto">
          <a:xfrm>
            <a:off x="1828800" y="533400"/>
            <a:ext cx="5832475" cy="731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400" b="1">
                <a:solidFill>
                  <a:schemeClr val="tx2"/>
                </a:solidFill>
              </a:rPr>
              <a:t>Дистанционное обучение позволяет:</a:t>
            </a:r>
            <a:r>
              <a:rPr lang="ru-RU" b="1">
                <a:solidFill>
                  <a:schemeClr val="tx2"/>
                </a:solidFill>
              </a:rPr>
              <a:t/>
            </a:r>
            <a:br>
              <a:rPr lang="ru-RU" b="1">
                <a:solidFill>
                  <a:schemeClr val="tx2"/>
                </a:solidFill>
              </a:rPr>
            </a:br>
            <a:endParaRPr lang="ru-RU" b="1">
              <a:solidFill>
                <a:schemeClr val="tx2"/>
              </a:solidFill>
            </a:endParaRPr>
          </a:p>
        </p:txBody>
      </p:sp>
      <p:sp>
        <p:nvSpPr>
          <p:cNvPr id="9220" name="Rectangle 17"/>
          <p:cNvSpPr>
            <a:spLocks noChangeArrowheads="1"/>
          </p:cNvSpPr>
          <p:nvPr/>
        </p:nvSpPr>
        <p:spPr bwMode="auto">
          <a:xfrm>
            <a:off x="533400" y="1598613"/>
            <a:ext cx="8153400" cy="4473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542925" indent="-180975" algn="just">
              <a:buFontTx/>
              <a:buChar char="•"/>
            </a:pPr>
            <a:r>
              <a:rPr lang="ru-RU"/>
              <a:t>  </a:t>
            </a:r>
            <a:r>
              <a:rPr lang="ru-RU" sz="2400"/>
              <a:t>снизить затраты на проведение обучения (не требуется затрат на аренду помещений, поездок к месту учебы, как учащихся, так и преподавателей и т. п.);</a:t>
            </a:r>
          </a:p>
          <a:p>
            <a:pPr marL="542925" indent="-180975" algn="just">
              <a:buFontTx/>
              <a:buChar char="•"/>
            </a:pPr>
            <a:r>
              <a:rPr lang="ru-RU" sz="2400"/>
              <a:t> проводить обучение большого количества человек;</a:t>
            </a:r>
          </a:p>
          <a:p>
            <a:pPr marL="542925" indent="-180975" algn="just">
              <a:buFontTx/>
              <a:buChar char="•"/>
            </a:pPr>
            <a:r>
              <a:rPr lang="ru-RU" sz="2400"/>
              <a:t> повысить качество обучения за счет применения современных средств, объемных электронных библиотек и т.д.</a:t>
            </a:r>
          </a:p>
          <a:p>
            <a:pPr marL="542925" indent="-180975" algn="just">
              <a:buFontTx/>
              <a:buChar char="•"/>
            </a:pPr>
            <a:r>
              <a:rPr lang="ru-RU" sz="2400"/>
              <a:t> создать единую образовательную среду (особенно актуально для корпоративного обучения).</a:t>
            </a:r>
          </a:p>
          <a:p>
            <a:pPr marL="542925" indent="-180975"/>
            <a:endParaRPr lang="ru-RU" sz="24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26" name="Organization Chart 7"/>
          <p:cNvGraphicFramePr>
            <a:graphicFrameLocks/>
          </p:cNvGraphicFramePr>
          <p:nvPr>
            <p:ph type="dgm" idx="1"/>
          </p:nvPr>
        </p:nvGraphicFramePr>
        <p:xfrm>
          <a:off x="228600" y="914400"/>
          <a:ext cx="8686800" cy="4495800"/>
        </p:xfrm>
        <a:graphic>
          <a:graphicData uri="http://schemas.openxmlformats.org/drawingml/2006/compatibility">
            <com:legacyDrawing xmlns:com="http://schemas.openxmlformats.org/drawingml/2006/compatibility" spid="_x0000_s1026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0" y="1143000"/>
            <a:ext cx="8382000" cy="2971800"/>
          </a:xfrm>
        </p:spPr>
        <p:txBody>
          <a:bodyPr/>
          <a:lstStyle/>
          <a:p>
            <a:pPr algn="just" eaLnBrk="1" hangingPunct="1">
              <a:buFontTx/>
              <a:buNone/>
            </a:pPr>
            <a:r>
              <a:rPr lang="ru-RU" sz="2800" smtClean="0"/>
              <a:t>		Учащийся получает необходимые материалы для курса. Связь поддерживается компьютером. Преподаватель-консультант ведет обучение с помощью телефона, почты и иных средств связи</a:t>
            </a:r>
          </a:p>
        </p:txBody>
      </p:sp>
      <p:sp>
        <p:nvSpPr>
          <p:cNvPr id="10243" name="Rectangle 8"/>
          <p:cNvSpPr>
            <a:spLocks noChangeArrowheads="1"/>
          </p:cNvSpPr>
          <p:nvPr/>
        </p:nvSpPr>
        <p:spPr bwMode="auto">
          <a:xfrm>
            <a:off x="1828800" y="457200"/>
            <a:ext cx="53340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200" b="1">
                <a:solidFill>
                  <a:schemeClr val="tx2"/>
                </a:solidFill>
              </a:rPr>
              <a:t>Кейс-технология</a:t>
            </a:r>
            <a:endParaRPr lang="ru-RU" sz="3200" b="1"/>
          </a:p>
        </p:txBody>
      </p:sp>
      <p:pic>
        <p:nvPicPr>
          <p:cNvPr id="10244" name="Picture 9" descr="83605057a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953000" y="3048000"/>
            <a:ext cx="3857625" cy="365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z="3200" b="1" smtClean="0"/>
              <a:t>Телевизионно-спутниковая технология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685800" y="1447800"/>
            <a:ext cx="7620000" cy="1600200"/>
          </a:xfrm>
        </p:spPr>
        <p:txBody>
          <a:bodyPr>
            <a:normAutofit/>
          </a:bodyPr>
          <a:lstStyle/>
          <a:p>
            <a:pPr algn="just" eaLnBrk="1" hangingPunct="1">
              <a:lnSpc>
                <a:spcPct val="90000"/>
              </a:lnSpc>
              <a:buFontTx/>
              <a:buNone/>
            </a:pPr>
            <a:r>
              <a:rPr lang="ru-RU" smtClean="0"/>
              <a:t>	</a:t>
            </a:r>
            <a:r>
              <a:rPr lang="ru-RU" sz="2800" smtClean="0"/>
              <a:t>	</a:t>
            </a:r>
            <a:r>
              <a:rPr lang="ru-RU" smtClean="0"/>
              <a:t>Основана на применении интерактивного телевидения: теле- и радиолекции, видеоконференции, виртуальные практические занятия и т.д.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ru-RU" smtClean="0"/>
          </a:p>
        </p:txBody>
      </p:sp>
      <p:pic>
        <p:nvPicPr>
          <p:cNvPr id="11268" name="Picture 6" descr="video_conferenci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29200" y="3810000"/>
            <a:ext cx="3695700" cy="2846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ru-RU" sz="3200" b="1" smtClean="0"/>
              <a:t>Интернет-обучение </a:t>
            </a:r>
            <a:br>
              <a:rPr lang="ru-RU" sz="3200" b="1" smtClean="0"/>
            </a:br>
            <a:r>
              <a:rPr lang="ru-RU" sz="3200" b="1" smtClean="0"/>
              <a:t>(сетевая технология)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 algn="just" eaLnBrk="1" hangingPunct="1">
              <a:buFontTx/>
              <a:buNone/>
            </a:pPr>
            <a:r>
              <a:rPr lang="ru-RU" smtClean="0"/>
              <a:t>		Обучаемый получает весь необходимый материал и связь с преподавателем (инструктором) также через сеть Интернет.</a:t>
            </a:r>
          </a:p>
        </p:txBody>
      </p:sp>
      <p:pic>
        <p:nvPicPr>
          <p:cNvPr id="12292" name="Picture 5" descr="77ee73d418487ab572c55a6de3a5792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419600" y="3944938"/>
            <a:ext cx="4114800" cy="2476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Но       Нормативно правовая база.</a:t>
            </a:r>
            <a:endParaRPr lang="ru-RU" dirty="0"/>
          </a:p>
        </p:txBody>
      </p:sp>
      <p:sp>
        <p:nvSpPr>
          <p:cNvPr id="4098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>
            <a:normAutofit fontScale="85000" lnSpcReduction="10000"/>
          </a:bodyPr>
          <a:lstStyle/>
          <a:p>
            <a:pPr algn="just">
              <a:buNone/>
            </a:pPr>
            <a:r>
              <a:rPr lang="ru-RU" dirty="0" smtClean="0"/>
              <a:t>	Дистанционное обучение в России в настоящий момент регулирует Федеральный закон от 29 декабря 2012 года 273-ФЗ «Об образовании в Российской Федерации».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Часто понятия «дистанционное обучение» и «электронное обучение» приравниваются друг к другу. Но вступивший в силу 1 сентября 2013 года закон об образовании разграничил их.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Электронное обучение предполагает работу с информацией, которая содержится в базах данных, и использование информационных технологий для ее обработки и передачи между учителями и учениками.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Дистанционное обучение производится при помощи информационно- телекоммуникационной сети, через которую учащиеся и учителя взаимодействуют друг с другом.</a:t>
            </a:r>
          </a:p>
        </p:txBody>
      </p:sp>
      <p:pic>
        <p:nvPicPr>
          <p:cNvPr id="4099" name="Picture 4" descr="kalistin_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" y="0"/>
            <a:ext cx="12954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00" name="Rectangle 5"/>
          <p:cNvSpPr>
            <a:spLocks noChangeArrowheads="1"/>
          </p:cNvSpPr>
          <p:nvPr/>
        </p:nvSpPr>
        <p:spPr bwMode="auto">
          <a:xfrm>
            <a:off x="533400" y="228600"/>
            <a:ext cx="82296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ru-RU" sz="2400" dirty="0" smtClean="0"/>
              <a:t>	</a:t>
            </a:r>
            <a:endParaRPr lang="ru-RU" sz="26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152400" y="152400"/>
            <a:ext cx="8763000" cy="3352800"/>
          </a:xfrm>
        </p:spPr>
        <p:txBody>
          <a:bodyPr/>
          <a:lstStyle/>
          <a:p>
            <a:pPr algn="just" eaLnBrk="1" hangingPunct="1">
              <a:lnSpc>
                <a:spcPct val="90000"/>
              </a:lnSpc>
              <a:buFontTx/>
              <a:buNone/>
            </a:pPr>
            <a:r>
              <a:rPr lang="ru-RU" smtClean="0"/>
              <a:t>		Технология дистанционного обучения как способ получения образования решает задачи по предоставлению всем слоям населения доступного и в тоже время качественного образования. Учащийся почти не ограничен временными рамками для получения информации.  </a:t>
            </a:r>
          </a:p>
        </p:txBody>
      </p:sp>
      <p:pic>
        <p:nvPicPr>
          <p:cNvPr id="13315" name="Picture 7" descr="0015-028-Distantsionnaja-zanjatost-Distantsionnoe-obucheni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410200" y="3276600"/>
            <a:ext cx="3581400" cy="3581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8" descr="sheni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2076450" y="1449387"/>
            <a:ext cx="4991100" cy="4476750"/>
          </a:xfrm>
          <a:noFill/>
        </p:spPr>
      </p:pic>
      <p:sp>
        <p:nvSpPr>
          <p:cNvPr id="14339" name="Rectangle 9"/>
          <p:cNvSpPr>
            <a:spLocks noChangeArrowheads="1"/>
          </p:cNvSpPr>
          <p:nvPr/>
        </p:nvSpPr>
        <p:spPr bwMode="auto">
          <a:xfrm>
            <a:off x="228600" y="682625"/>
            <a:ext cx="8610600" cy="2282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indent="265113" algn="just"/>
            <a:r>
              <a:rPr lang="ru-RU" sz="2400"/>
              <a:t>Отрицательной стороной дистанционного обучения является то, что отсутствует живой контакт между преподавателем и обучающимся, а также между другими студентами. Не все учащиеся могут иметь необходимое техническое оборудование, что затрудняет процесс обучения.</a:t>
            </a:r>
          </a:p>
        </p:txBody>
      </p:sp>
      <p:pic>
        <p:nvPicPr>
          <p:cNvPr id="14340" name="Picture 11" descr="128281"/>
          <p:cNvPicPr>
            <a:picLocks noChangeAspect="1" noChangeArrowheads="1"/>
          </p:cNvPicPr>
          <p:nvPr/>
        </p:nvPicPr>
        <p:blipFill>
          <a:blip r:embed="rId3" cstate="print"/>
          <a:srcRect t="7140"/>
          <a:stretch>
            <a:fillRect/>
          </a:stretch>
        </p:blipFill>
        <p:spPr bwMode="auto">
          <a:xfrm>
            <a:off x="457200" y="3200400"/>
            <a:ext cx="4267200" cy="2973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228600" y="533400"/>
            <a:ext cx="8153400" cy="5791200"/>
          </a:xfrm>
        </p:spPr>
        <p:txBody>
          <a:bodyPr/>
          <a:lstStyle/>
          <a:p>
            <a:pPr lvl="1" algn="just" eaLnBrk="1" hangingPunct="1">
              <a:lnSpc>
                <a:spcPct val="80000"/>
              </a:lnSpc>
              <a:buFontTx/>
              <a:buNone/>
            </a:pPr>
            <a:r>
              <a:rPr lang="ru-RU" smtClean="0"/>
              <a:t>	</a:t>
            </a:r>
            <a:r>
              <a:rPr lang="ru-RU" sz="3200" smtClean="0"/>
              <a:t>Дистанционное обучение является перспективным направлением, и его развитие в системе образования продолжается. Данный способ очень удобен для людей с ограниченными возможностями, находящихся в декретном отпуске, не имеющих возможность покинуть место жительства или работы, и для тех, кто любит учиться, но не обладает достаточным количеством времени и денежных средств.</a:t>
            </a:r>
            <a:r>
              <a:rPr lang="ru-RU" smtClean="0"/>
              <a:t> </a:t>
            </a:r>
          </a:p>
          <a:p>
            <a:pPr lvl="1" algn="just" eaLnBrk="1" hangingPunct="1">
              <a:lnSpc>
                <a:spcPct val="80000"/>
              </a:lnSpc>
              <a:buFontTx/>
              <a:buNone/>
            </a:pPr>
            <a:endParaRPr lang="ru-RU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Какой путь придется пройти школам?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b="1" dirty="0" smtClean="0"/>
              <a:t>Какие ресурсы есть у школы</a:t>
            </a:r>
            <a:endParaRPr lang="ru-RU" dirty="0" smtClean="0"/>
          </a:p>
          <a:p>
            <a:r>
              <a:rPr lang="ru-RU" dirty="0" smtClean="0"/>
              <a:t>Школьный сайт, на котором нужно вывешивать расписание дистанционных уроков. Там же - все нормативные документы. Где и как подключиться к занятиям. Как организована проверка домашних заданий. Какие есть формы обратной связи. Роль электронного журнала. К кому обращаться за </a:t>
            </a:r>
            <a:r>
              <a:rPr lang="ru-RU" dirty="0" err="1" smtClean="0"/>
              <a:t>техподдержкой</a:t>
            </a:r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Проблемы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 smtClean="0"/>
              <a:t>- Организация рабочего места учителя.</a:t>
            </a:r>
          </a:p>
          <a:p>
            <a:r>
              <a:rPr lang="ru-RU" dirty="0" smtClean="0"/>
              <a:t>- Организация канала связи с родителями.</a:t>
            </a:r>
          </a:p>
          <a:p>
            <a:r>
              <a:rPr lang="ru-RU" dirty="0" smtClean="0"/>
              <a:t>- </a:t>
            </a:r>
            <a:r>
              <a:rPr lang="ru-RU" dirty="0" err="1" smtClean="0"/>
              <a:t>СанПиНы</a:t>
            </a:r>
            <a:r>
              <a:rPr lang="ru-RU" dirty="0" smtClean="0"/>
              <a:t> запрещают ребенку долго работать за компьютером. 5-6 полноценных дистанционных уроков в день – нарушение физиологических норм.</a:t>
            </a:r>
          </a:p>
          <a:p>
            <a:r>
              <a:rPr lang="ru-RU" dirty="0" smtClean="0"/>
              <a:t>- Темп обучения в очной и электронной формах разные, объем усвоения учебного материала тоже.</a:t>
            </a:r>
          </a:p>
          <a:p>
            <a:r>
              <a:rPr lang="ru-RU" dirty="0" smtClean="0"/>
              <a:t>- Нужно найти время в новом расписании занятий для визуального общения всего класса один раз в день с классным куратором (классным руководителем). Настроить ребят на коллективную работу.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Что нужно сделать директору школы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ru-RU" dirty="0" smtClean="0"/>
              <a:t>- </a:t>
            </a:r>
            <a:r>
              <a:rPr lang="ru-RU" b="1" dirty="0" smtClean="0"/>
              <a:t>Издать приказ о временном переводе в связи с особыми обстоятельствами образовательных программ на реализацию в форме электронного обучения с использованием исключительно дистанционных образовательных технологий.</a:t>
            </a:r>
            <a:endParaRPr lang="ru-RU" dirty="0" smtClean="0"/>
          </a:p>
          <a:p>
            <a:r>
              <a:rPr lang="ru-RU" b="1" dirty="0" smtClean="0"/>
              <a:t>- Сформировать комиссию для проведения мониторинга технического обеспечения учителя. Обеспечить учителей необходимым оборудованием. Если учитель не умеет пользоваться современными технологиями – подготовить кураторов, которые помогут наладить дистанционные занятия.</a:t>
            </a:r>
            <a:endParaRPr lang="ru-RU" dirty="0" smtClean="0"/>
          </a:p>
          <a:p>
            <a:r>
              <a:rPr lang="ru-RU" b="1" dirty="0" smtClean="0"/>
              <a:t>- Организовать ежедневный «Экран обучения» - мониторинг фактически присутствующих обучающихся, дистанционно обучающихся, вести учет тех, кто не учится по болезни. Определяется время подачи сведений от каждого класса классному руководителю – заместителю директора – ответственному специалисту за мониторинг. (Карантин – не каникулы!)</a:t>
            </a:r>
            <a:endParaRPr lang="ru-RU" dirty="0" smtClean="0"/>
          </a:p>
          <a:p>
            <a:r>
              <a:rPr lang="ru-RU" b="1" dirty="0" smtClean="0"/>
              <a:t>- Организовать совещания учителей для корректировки рабочих программ в связи с переходом на дистанционное обучение. Вполне возможно, в новом формате перейти на обучение одного предмета в день. Понедельник – занимаемся математикой, вторник – русским языком.</a:t>
            </a:r>
            <a:endParaRPr lang="ru-RU" dirty="0" smtClean="0"/>
          </a:p>
          <a:p>
            <a:r>
              <a:rPr lang="ru-RU" b="1" dirty="0" smtClean="0"/>
              <a:t>- Определить формат и регулярность домашних заданий.</a:t>
            </a:r>
            <a:endParaRPr lang="ru-RU" dirty="0" smtClean="0"/>
          </a:p>
          <a:p>
            <a:r>
              <a:rPr lang="ru-RU" b="1" dirty="0" smtClean="0"/>
              <a:t>- Вместе с учителями сформировать открытый банк учебных материалов, например, научно-популярных и художественных фильмов и заданий к ним. Это тоже часть учебного процесса.</a:t>
            </a:r>
            <a:endParaRPr lang="ru-RU" dirty="0" smtClean="0"/>
          </a:p>
          <a:p>
            <a:r>
              <a:rPr lang="ru-RU" b="1" dirty="0" smtClean="0"/>
              <a:t>- Разработать систему поощрения учителей, так как у них из-за дистанционной формы обучения увеличится нагрузка.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533400"/>
            <a:ext cx="8077200" cy="884238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ru-RU" sz="2400" b="1" smtClean="0"/>
              <a:t>К образовательным технологиям, приспособленным для использования в дистанционном обучении, относятся:</a:t>
            </a:r>
            <a:br>
              <a:rPr lang="ru-RU" sz="2400" b="1" smtClean="0"/>
            </a:br>
            <a:endParaRPr lang="ru-RU" sz="2400" b="1" smtClean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152400" y="1524000"/>
            <a:ext cx="8686800" cy="4525963"/>
          </a:xfrm>
        </p:spPr>
        <p:txBody>
          <a:bodyPr/>
          <a:lstStyle/>
          <a:p>
            <a:pPr lvl="1" eaLnBrk="1" hangingPunct="1"/>
            <a:r>
              <a:rPr lang="ru-RU" sz="2400" smtClean="0"/>
              <a:t>мультимедиа-лекции и лабораторные практикумы;</a:t>
            </a:r>
          </a:p>
          <a:p>
            <a:pPr lvl="1" eaLnBrk="1" hangingPunct="1"/>
            <a:r>
              <a:rPr lang="ru-RU" sz="2400" smtClean="0"/>
              <a:t>электронные мультимедийные учебники;</a:t>
            </a:r>
          </a:p>
          <a:p>
            <a:pPr lvl="1" eaLnBrk="1" hangingPunct="1"/>
            <a:r>
              <a:rPr lang="ru-RU" sz="2400" smtClean="0"/>
              <a:t>компьютерные обучающие и тестирующие системы;</a:t>
            </a:r>
          </a:p>
          <a:p>
            <a:pPr lvl="1" eaLnBrk="1" hangingPunct="1"/>
            <a:r>
              <a:rPr lang="ru-RU" sz="2400" smtClean="0"/>
              <a:t>имитационные модели и компьютерные тренажеры;</a:t>
            </a:r>
          </a:p>
          <a:p>
            <a:pPr lvl="1" eaLnBrk="1" hangingPunct="1"/>
            <a:r>
              <a:rPr lang="ru-RU" sz="2400" smtClean="0"/>
              <a:t>консультации и тесты с использованием телекоммуникационных средств;</a:t>
            </a:r>
          </a:p>
          <a:p>
            <a:pPr lvl="1" eaLnBrk="1" hangingPunct="1"/>
            <a:r>
              <a:rPr lang="ru-RU" sz="2400" smtClean="0"/>
              <a:t>видеоконференции.</a:t>
            </a:r>
          </a:p>
          <a:p>
            <a:pPr lvl="1" eaLnBrk="1" hangingPunct="1"/>
            <a:r>
              <a:rPr lang="ru-RU" sz="2400" smtClean="0"/>
              <a:t>видео-лекции;</a:t>
            </a:r>
          </a:p>
          <a:p>
            <a:pPr lvl="1" eaLnBrk="1" hangingPunct="1"/>
            <a:endParaRPr lang="ru-RU" sz="2400" smtClean="0"/>
          </a:p>
        </p:txBody>
      </p:sp>
      <p:pic>
        <p:nvPicPr>
          <p:cNvPr id="8196" name="Picture 5" descr="1326894255_vcentre_view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15000" y="4419600"/>
            <a:ext cx="3200400" cy="2339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Где будут учиться дети?</a:t>
            </a:r>
            <a:endParaRPr lang="ru-RU" dirty="0"/>
          </a:p>
        </p:txBody>
      </p:sp>
      <p:sp>
        <p:nvSpPr>
          <p:cNvPr id="6" name="Текст 5"/>
          <p:cNvSpPr>
            <a:spLocks noGrp="1"/>
          </p:cNvSpPr>
          <p:nvPr>
            <p:ph type="body" idx="2"/>
          </p:nvPr>
        </p:nvSpPr>
        <p:spPr/>
        <p:txBody>
          <a:bodyPr>
            <a:normAutofit fontScale="32500" lnSpcReduction="20000"/>
          </a:bodyPr>
          <a:lstStyle/>
          <a:p>
            <a:pPr lvl="0"/>
            <a:r>
              <a:rPr lang="ru-RU" sz="4300" dirty="0" smtClean="0">
                <a:solidFill>
                  <a:srgbClr val="0083CF"/>
                </a:solidFill>
                <a:latin typeface="Arial" pitchFamily="34" charset="0"/>
                <a:ea typeface="Times New Roman" pitchFamily="18" charset="0"/>
                <a:cs typeface="Arial" pitchFamily="34" charset="0"/>
                <a:hlinkClick r:id="rId2"/>
              </a:rPr>
              <a:t>«Российская электронная школа</a:t>
            </a:r>
            <a:r>
              <a:rPr lang="ru-RU" sz="3700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» </a:t>
            </a:r>
            <a:r>
              <a:rPr lang="ru-RU" sz="4300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Интерактивные уроки по всему школьному курсу с 1-го по 11-й класс от лучших учителей страны. Это более 120 тысяч уникальных задач, тематические курсы, </a:t>
            </a:r>
            <a:r>
              <a:rPr lang="ru-RU" sz="4300" dirty="0" err="1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видеоуроки</a:t>
            </a:r>
            <a:r>
              <a:rPr lang="ru-RU" sz="4300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задания для самопроверки, каталог музеев, фильмов и музыкальных концертов. Портал также полезен учителям, которые могут воспользоваться лучшими дидактическими и методическими материалами по всем урокам.</a:t>
            </a:r>
            <a:endParaRPr lang="ru-RU" sz="43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pic>
        <p:nvPicPr>
          <p:cNvPr id="43010" name="Picture 2" descr="C:\Users\User\Desktop\resh-baner.png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3" cstate="print"/>
          <a:stretch>
            <a:fillRect/>
          </a:stretch>
        </p:blipFill>
        <p:spPr bwMode="auto">
          <a:xfrm>
            <a:off x="304800" y="2223342"/>
            <a:ext cx="5715000" cy="187791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6082" name="Picture 2" descr="C:\Users\User\Desktop\DIn3yWoXoAIFIua.jpg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 bwMode="auto">
          <a:xfrm>
            <a:off x="457200" y="1666875"/>
            <a:ext cx="4041775" cy="4041775"/>
          </a:xfrm>
          <a:prstGeom prst="rect">
            <a:avLst/>
          </a:prstGeom>
          <a:noFill/>
        </p:spPr>
      </p:pic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 smtClean="0"/>
              <a:t>Платформа МЭШ доступна для всех и уже получила высокие оценки учителей, родителей и детей</a:t>
            </a:r>
          </a:p>
          <a:p>
            <a:r>
              <a:rPr lang="ru-RU" dirty="0" smtClean="0"/>
              <a:t>. В библиотеку МЭШ загружено для использования в открытом доступе более 769 тысяч аудио-, видео- и текстовых файлов, свыше 41 тысячи сценариев уроков, более 1 тысячи учебных пособий и 348 учебников издательств, более 95 тысяч образовательных приложений.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7106" name="Picture 2" descr="C:\Users\User\Desktop\d7d1d3b3a1de0a1a96300f5844432666.png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" y="1219200"/>
            <a:ext cx="4531686" cy="2819399"/>
          </a:xfrm>
          <a:prstGeom prst="rect">
            <a:avLst/>
          </a:prstGeom>
          <a:noFill/>
        </p:spPr>
      </p:pic>
      <p:pic>
        <p:nvPicPr>
          <p:cNvPr id="47107" name="Picture 3" descr="C:\Users\User\Desktop\unnamed.jpg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105400" y="2667000"/>
            <a:ext cx="3721100" cy="37211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Начальная">
  <a:themeElements>
    <a:clrScheme name="Начальная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Начальная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Начальная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745</TotalTime>
  <Words>771</Words>
  <Application>Microsoft Office PowerPoint</Application>
  <PresentationFormat>Экран (4:3)</PresentationFormat>
  <Paragraphs>85</Paragraphs>
  <Slides>22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22</vt:i4>
      </vt:variant>
    </vt:vector>
  </HeadingPairs>
  <TitlesOfParts>
    <vt:vector size="25" baseType="lpstr">
      <vt:lpstr>Arial</vt:lpstr>
      <vt:lpstr>Calibri</vt:lpstr>
      <vt:lpstr>Начальная</vt:lpstr>
      <vt:lpstr>Технологии дистанционного обучения</vt:lpstr>
      <vt:lpstr>Но       Нормативно правовая база.</vt:lpstr>
      <vt:lpstr> Какой путь придется пройти школам?</vt:lpstr>
      <vt:lpstr>Проблемы</vt:lpstr>
      <vt:lpstr>Что нужно сделать директору школы</vt:lpstr>
      <vt:lpstr>К образовательным технологиям, приспособленным для использования в дистанционном обучении, относятся: </vt:lpstr>
      <vt:lpstr>Где будут учиться дети?</vt:lpstr>
      <vt:lpstr>Слайд 8</vt:lpstr>
      <vt:lpstr>Слайд 9</vt:lpstr>
      <vt:lpstr>Слайд 10</vt:lpstr>
      <vt:lpstr>Слайд 11</vt:lpstr>
      <vt:lpstr>Как организовать дистанционное обучение. План действия для учителя </vt:lpstr>
      <vt:lpstr>Пусть дистанционное обучение будет плодотворным!</vt:lpstr>
      <vt:lpstr>Слайд 14</vt:lpstr>
      <vt:lpstr> </vt:lpstr>
      <vt:lpstr>Слайд 16</vt:lpstr>
      <vt:lpstr>Слайд 17</vt:lpstr>
      <vt:lpstr>Телевизионно-спутниковая технология</vt:lpstr>
      <vt:lpstr>Интернет-обучение  (сетевая технология)</vt:lpstr>
      <vt:lpstr>Слайд 20</vt:lpstr>
      <vt:lpstr>Слайд 21</vt:lpstr>
      <vt:lpstr>Слайд 22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Расима</cp:lastModifiedBy>
  <cp:revision>86</cp:revision>
  <cp:lastPrinted>1601-01-01T00:00:00Z</cp:lastPrinted>
  <dcterms:created xsi:type="dcterms:W3CDTF">1601-01-01T00:00:00Z</dcterms:created>
  <dcterms:modified xsi:type="dcterms:W3CDTF">2020-03-23T04:57:37Z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